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7" r:id="rId12"/>
    <p:sldId id="25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15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CB09-20B1-3347-A7AD-96F483235240}" type="datetimeFigureOut">
              <a:rPr lang="en-US" smtClean="0"/>
              <a:t>6/7/10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7B83787-40FD-6846-977A-C46B23625B2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CB09-20B1-3347-A7AD-96F483235240}" type="datetimeFigureOut">
              <a:rPr lang="en-US" smtClean="0"/>
              <a:t>6/7/10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3787-40FD-6846-977A-C46B23625B2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7B83787-40FD-6846-977A-C46B23625B2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CB09-20B1-3347-A7AD-96F483235240}" type="datetimeFigureOut">
              <a:rPr lang="en-US" smtClean="0"/>
              <a:t>6/7/10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CB09-20B1-3347-A7AD-96F483235240}" type="datetimeFigureOut">
              <a:rPr lang="en-US" smtClean="0"/>
              <a:t>6/7/10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7B83787-40FD-6846-977A-C46B23625B2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CB09-20B1-3347-A7AD-96F483235240}" type="datetimeFigureOut">
              <a:rPr lang="en-US" smtClean="0"/>
              <a:t>6/7/10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7B83787-40FD-6846-977A-C46B23625B2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780CB09-20B1-3347-A7AD-96F483235240}" type="datetimeFigureOut">
              <a:rPr lang="en-US" smtClean="0"/>
              <a:t>6/7/10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3787-40FD-6846-977A-C46B23625B2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CB09-20B1-3347-A7AD-96F483235240}" type="datetimeFigureOut">
              <a:rPr lang="en-US" smtClean="0"/>
              <a:t>6/7/10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7B83787-40FD-6846-977A-C46B23625B2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CB09-20B1-3347-A7AD-96F483235240}" type="datetimeFigureOut">
              <a:rPr lang="en-US" smtClean="0"/>
              <a:t>6/7/10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7B83787-40FD-6846-977A-C46B23625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CB09-20B1-3347-A7AD-96F483235240}" type="datetimeFigureOut">
              <a:rPr lang="en-US" smtClean="0"/>
              <a:t>6/7/10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B83787-40FD-6846-977A-C46B23625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7B83787-40FD-6846-977A-C46B23625B2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CB09-20B1-3347-A7AD-96F483235240}" type="datetimeFigureOut">
              <a:rPr lang="en-US" smtClean="0"/>
              <a:t>6/7/10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7B83787-40FD-6846-977A-C46B23625B2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780CB09-20B1-3347-A7AD-96F483235240}" type="datetimeFigureOut">
              <a:rPr lang="en-US" smtClean="0"/>
              <a:t>6/7/10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780CB09-20B1-3347-A7AD-96F483235240}" type="datetimeFigureOut">
              <a:rPr lang="en-US" smtClean="0"/>
              <a:t>6/7/10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7B83787-40FD-6846-977A-C46B23625B28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brief Guide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Teaching in the Extended Block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Mistakes in Teaching in an Extended Block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Combine two former shorter lesson into one “new” lesson</a:t>
            </a:r>
          </a:p>
          <a:p>
            <a:r>
              <a:rPr lang="en-US" dirty="0" smtClean="0"/>
              <a:t>Need to provide a break mid-way through</a:t>
            </a:r>
          </a:p>
          <a:p>
            <a:r>
              <a:rPr lang="en-US" dirty="0" smtClean="0"/>
              <a:t>Divide the class into different instructional groups </a:t>
            </a:r>
            <a:r>
              <a:rPr lang="en-US" u="sng" dirty="0" smtClean="0"/>
              <a:t>and</a:t>
            </a:r>
            <a:r>
              <a:rPr lang="en-US" dirty="0" smtClean="0"/>
              <a:t> teach one group while the other group just does homework or work for another class</a:t>
            </a:r>
          </a:p>
          <a:p>
            <a:r>
              <a:rPr lang="en-US" dirty="0" smtClean="0"/>
              <a:t>See the last ten ten to fifteen minutes as homework time</a:t>
            </a:r>
          </a:p>
          <a:p>
            <a:pPr lvl="1"/>
            <a:r>
              <a:rPr lang="en-US" dirty="0" smtClean="0"/>
              <a:t>Does not mean that you cannot structure effective use of homework completion at the end of class</a:t>
            </a:r>
          </a:p>
          <a:p>
            <a:r>
              <a:rPr lang="en-US" dirty="0" smtClean="0"/>
              <a:t>Put students in groups and expect them to work well</a:t>
            </a:r>
          </a:p>
          <a:p>
            <a:r>
              <a:rPr lang="en-US" dirty="0" smtClean="0"/>
              <a:t>Think that 75 minutes provides the time to more leisurely address a </a:t>
            </a:r>
            <a:r>
              <a:rPr lang="en-US" smtClean="0"/>
              <a:t>previous 40 </a:t>
            </a:r>
            <a:r>
              <a:rPr lang="en-US" dirty="0" smtClean="0"/>
              <a:t>minute lesson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about a modular block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module should be a complete instructional unit.</a:t>
            </a:r>
          </a:p>
          <a:p>
            <a:pPr lvl="1"/>
            <a:r>
              <a:rPr lang="en-US" dirty="0" smtClean="0"/>
              <a:t>Closure on concepts and skills</a:t>
            </a:r>
          </a:p>
          <a:p>
            <a:pPr lvl="1"/>
            <a:r>
              <a:rPr lang="en-US" dirty="0" smtClean="0"/>
              <a:t>Assessment of mastery</a:t>
            </a:r>
          </a:p>
          <a:p>
            <a:pPr lvl="1"/>
            <a:r>
              <a:rPr lang="en-US" dirty="0" smtClean="0"/>
              <a:t>Avoid dangling or unresolved topics</a:t>
            </a:r>
          </a:p>
          <a:p>
            <a:pPr lvl="1"/>
            <a:r>
              <a:rPr lang="en-US" dirty="0" smtClean="0"/>
              <a:t>This does not mean a major topic or book could not span two modules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Check out the books in the library as well as the web resources Sara identified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did you like most about teaching a 40 minute instructional period?</a:t>
            </a:r>
          </a:p>
          <a:p>
            <a:r>
              <a:rPr lang="en-US" dirty="0" smtClean="0"/>
              <a:t>What did you like least about teaching in this period of time?</a:t>
            </a:r>
          </a:p>
          <a:p>
            <a:r>
              <a:rPr lang="en-US" dirty="0" smtClean="0"/>
              <a:t>Think about a typical lesson in your class this year (or the most common format). Break down in minutes how much time you devoted to each activity (homework review, lecture, etc.)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Longer Block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longer block of time is not necessarily a better instructional block of time.</a:t>
            </a:r>
          </a:p>
          <a:p>
            <a:r>
              <a:rPr lang="en-US" dirty="0" smtClean="0"/>
              <a:t>A longer block does allow you to create a more </a:t>
            </a:r>
            <a:r>
              <a:rPr lang="en-US" u="sng" dirty="0" smtClean="0"/>
              <a:t>active</a:t>
            </a:r>
            <a:r>
              <a:rPr lang="en-US" dirty="0" smtClean="0"/>
              <a:t>  learning environment</a:t>
            </a:r>
          </a:p>
          <a:p>
            <a:r>
              <a:rPr lang="en-US" dirty="0" smtClean="0"/>
              <a:t>The active instructional block has been shown again and again to make a large difference educationally (Hattie, </a:t>
            </a:r>
            <a:r>
              <a:rPr lang="en-US" dirty="0" err="1" smtClean="0"/>
              <a:t>Marzano</a:t>
            </a:r>
            <a:r>
              <a:rPr lang="en-US" dirty="0" smtClean="0"/>
              <a:t>, ISM)</a:t>
            </a:r>
          </a:p>
          <a:p>
            <a:r>
              <a:rPr lang="en-US" dirty="0" smtClean="0"/>
              <a:t>There are drawbacks to the extended block, just as there were with the 40 minute block</a:t>
            </a:r>
          </a:p>
          <a:p>
            <a:r>
              <a:rPr lang="en-US" dirty="0" smtClean="0"/>
              <a:t>The key to success is designing lessons in which students are </a:t>
            </a:r>
            <a:r>
              <a:rPr lang="en-US" u="sng" dirty="0" smtClean="0"/>
              <a:t>actively engaged</a:t>
            </a:r>
            <a:endParaRPr lang="en-US" u="sng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Constant Momentum or Flow</a:t>
            </a:r>
          </a:p>
          <a:p>
            <a:r>
              <a:rPr lang="en-US" dirty="0" smtClean="0"/>
              <a:t>Constant momentum</a:t>
            </a:r>
          </a:p>
          <a:p>
            <a:pPr lvl="1"/>
            <a:r>
              <a:rPr lang="en-US" dirty="0" smtClean="0"/>
              <a:t>Activities in the class change before students lose motivation</a:t>
            </a:r>
          </a:p>
          <a:p>
            <a:pPr lvl="1"/>
            <a:r>
              <a:rPr lang="en-US" dirty="0" smtClean="0"/>
              <a:t>Students feel the rush of time</a:t>
            </a:r>
          </a:p>
          <a:p>
            <a:pPr lvl="1"/>
            <a:r>
              <a:rPr lang="en-US" dirty="0" smtClean="0"/>
              <a:t>Although students change tasks multiple times in a class there is always a clear structure</a:t>
            </a:r>
          </a:p>
          <a:p>
            <a:pPr lvl="1"/>
            <a:r>
              <a:rPr lang="en-US" dirty="0" smtClean="0"/>
              <a:t>Switch between teacher-centered, group-centered, and individually focused</a:t>
            </a:r>
          </a:p>
          <a:p>
            <a:r>
              <a:rPr lang="en-US" dirty="0" smtClean="0"/>
              <a:t>Flow</a:t>
            </a:r>
          </a:p>
          <a:p>
            <a:pPr lvl="1"/>
            <a:r>
              <a:rPr lang="en-US" dirty="0" err="1" smtClean="0"/>
              <a:t>Mihaly</a:t>
            </a:r>
            <a:r>
              <a:rPr lang="en-US" dirty="0" smtClean="0"/>
              <a:t> </a:t>
            </a:r>
            <a:r>
              <a:rPr lang="en-US" dirty="0" err="1" smtClean="0"/>
              <a:t>Csikszentmihalyi’s</a:t>
            </a:r>
            <a:r>
              <a:rPr lang="en-US" dirty="0" smtClean="0"/>
              <a:t> idea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Students are engaged in an activity so much they actually lose track of time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Examples: A mock trial, painting an oil portrait, a project to build a rocket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Many of you may have experienced this in </a:t>
            </a:r>
            <a:r>
              <a:rPr lang="en-US" dirty="0" err="1" smtClean="0">
                <a:solidFill>
                  <a:schemeClr val="tx1"/>
                </a:solidFill>
              </a:rPr>
              <a:t>Winterim</a:t>
            </a:r>
            <a:endParaRPr lang="en-US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Think of a class you have taught in which all the students experienced “flow”</a:t>
            </a:r>
          </a:p>
          <a:p>
            <a:pPr lvl="1"/>
            <a:r>
              <a:rPr lang="en-US" dirty="0" smtClean="0"/>
              <a:t>What, in your opinion, led to this sensation? What made the lesson successful?</a:t>
            </a:r>
          </a:p>
          <a:p>
            <a:r>
              <a:rPr lang="en-US" dirty="0" err="1" smtClean="0"/>
              <a:t>Csikszentmihalyi’s</a:t>
            </a:r>
            <a:r>
              <a:rPr lang="en-US" dirty="0" smtClean="0"/>
              <a:t> idea of what creates flow</a:t>
            </a:r>
          </a:p>
          <a:p>
            <a:pPr lvl="1"/>
            <a:r>
              <a:rPr lang="en-US" dirty="0" smtClean="0"/>
              <a:t>Skill level and level of challenge are matched</a:t>
            </a:r>
          </a:p>
          <a:p>
            <a:pPr lvl="1"/>
            <a:r>
              <a:rPr lang="en-US" dirty="0" smtClean="0"/>
              <a:t>Challenge is neither too hard or too easy</a:t>
            </a:r>
          </a:p>
          <a:p>
            <a:pPr lvl="1"/>
            <a:r>
              <a:rPr lang="en-US" dirty="0" smtClean="0"/>
              <a:t>Both have to be at a high level otherwise it leads to apathy</a:t>
            </a:r>
          </a:p>
          <a:p>
            <a:pPr lvl="1"/>
            <a:r>
              <a:rPr lang="en-US" dirty="0" smtClean="0"/>
              <a:t>Clear goal or objective</a:t>
            </a:r>
          </a:p>
          <a:p>
            <a:pPr lvl="1"/>
            <a:r>
              <a:rPr lang="en-US" dirty="0" smtClean="0"/>
              <a:t>Regular feedback as to success and failure at task so that the participant can adjust</a:t>
            </a:r>
          </a:p>
          <a:p>
            <a:pPr lvl="1"/>
            <a:r>
              <a:rPr lang="en-US" dirty="0" smtClean="0"/>
              <a:t>Feeling of personal control or personal involvement</a:t>
            </a:r>
          </a:p>
          <a:p>
            <a:pPr lvl="1"/>
            <a:r>
              <a:rPr lang="en-US" dirty="0" smtClean="0"/>
              <a:t>Intrinsically rewarding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Constant Momentum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There is a sense of urgency in the classroom</a:t>
            </a:r>
          </a:p>
          <a:p>
            <a:pPr lvl="1"/>
            <a:r>
              <a:rPr lang="en-US" dirty="0" smtClean="0"/>
              <a:t>Not frantic but rather pressed for time</a:t>
            </a:r>
          </a:p>
          <a:p>
            <a:r>
              <a:rPr lang="en-US" dirty="0" smtClean="0"/>
              <a:t>Multiple activities in a class period</a:t>
            </a:r>
          </a:p>
          <a:p>
            <a:r>
              <a:rPr lang="en-US" dirty="0" smtClean="0"/>
              <a:t>All activities have a clear structure and definite objective. Students know what they are meant to achieve.</a:t>
            </a:r>
          </a:p>
          <a:p>
            <a:pPr lvl="1"/>
            <a:r>
              <a:rPr lang="en-US" dirty="0" smtClean="0"/>
              <a:t>Students should “know the routine”~ Students know what is expected in cooperative groups or individual work</a:t>
            </a:r>
          </a:p>
          <a:p>
            <a:r>
              <a:rPr lang="en-US" dirty="0" smtClean="0"/>
              <a:t>The focus of work alternates between teacher centered, working in groups, and individual work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Grabber/Anticipatory Set (5 minutes)</a:t>
            </a:r>
          </a:p>
          <a:p>
            <a:pPr lvl="1"/>
            <a:r>
              <a:rPr lang="en-US" dirty="0" smtClean="0"/>
              <a:t>Writing prompt, brain teaser, additional homework problem, etc</a:t>
            </a:r>
          </a:p>
          <a:p>
            <a:pPr lvl="1"/>
            <a:r>
              <a:rPr lang="en-US" dirty="0" smtClean="0"/>
              <a:t>Always related to the work to be done or just done</a:t>
            </a:r>
          </a:p>
          <a:p>
            <a:r>
              <a:rPr lang="en-US" dirty="0" smtClean="0"/>
              <a:t>Establish objectives/purpose for the class (2 minutes)</a:t>
            </a:r>
          </a:p>
          <a:p>
            <a:r>
              <a:rPr lang="en-US" dirty="0" smtClean="0"/>
              <a:t>Homework review and link/connect (8 minutes)</a:t>
            </a:r>
          </a:p>
          <a:p>
            <a:r>
              <a:rPr lang="en-US" dirty="0" smtClean="0"/>
              <a:t>Short presentation by teacher on new information (1o minutes)</a:t>
            </a:r>
          </a:p>
          <a:p>
            <a:pPr lvl="1"/>
            <a:r>
              <a:rPr lang="en-US" dirty="0" smtClean="0"/>
              <a:t>Remember time span is equivalent to age (at best)</a:t>
            </a:r>
          </a:p>
          <a:p>
            <a:r>
              <a:rPr lang="en-US" dirty="0" smtClean="0"/>
              <a:t>Individual work on set of questions/problems related to presentation (10 minutes)</a:t>
            </a:r>
          </a:p>
          <a:p>
            <a:r>
              <a:rPr lang="en-US" dirty="0" smtClean="0"/>
              <a:t>Cooperative groups building upon individual work (25 minutes)</a:t>
            </a:r>
          </a:p>
          <a:p>
            <a:r>
              <a:rPr lang="en-US" dirty="0" smtClean="0"/>
              <a:t>Whole class discussion (1o minutes)</a:t>
            </a:r>
          </a:p>
          <a:p>
            <a:r>
              <a:rPr lang="en-US" dirty="0" smtClean="0"/>
              <a:t>Teacher wrap up and homework assigned (5 minutes)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Think of a time that you tried to use cooperative group learning in your classroom and it failed. Why do you think it failed?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Cooperative </a:t>
            </a:r>
            <a:r>
              <a:rPr lang="en-US" dirty="0" err="1" smtClean="0"/>
              <a:t>vs</a:t>
            </a:r>
            <a:r>
              <a:rPr lang="en-US" dirty="0" smtClean="0"/>
              <a:t> Group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Group work puts students in groups but does not provide an effective structure for students to feel successful.</a:t>
            </a:r>
          </a:p>
          <a:p>
            <a:r>
              <a:rPr lang="en-US" dirty="0" smtClean="0"/>
              <a:t>Cooperative Learning</a:t>
            </a:r>
          </a:p>
          <a:p>
            <a:pPr lvl="1"/>
            <a:r>
              <a:rPr lang="en-US" dirty="0" smtClean="0"/>
              <a:t>Individual accountability</a:t>
            </a:r>
          </a:p>
          <a:p>
            <a:pPr lvl="1"/>
            <a:r>
              <a:rPr lang="en-US" dirty="0" smtClean="0"/>
              <a:t>Interdependence</a:t>
            </a:r>
          </a:p>
          <a:p>
            <a:pPr lvl="1"/>
            <a:r>
              <a:rPr lang="en-US" dirty="0" smtClean="0"/>
              <a:t>Clear structure and routines/roles</a:t>
            </a:r>
          </a:p>
          <a:p>
            <a:pPr lvl="1"/>
            <a:r>
              <a:rPr lang="en-US" dirty="0" smtClean="0"/>
              <a:t>Examples: Jigsaw, STAD</a:t>
            </a:r>
          </a:p>
          <a:p>
            <a:r>
              <a:rPr lang="en-US" dirty="0" smtClean="0"/>
              <a:t>When to use cooperative learning</a:t>
            </a:r>
          </a:p>
          <a:p>
            <a:pPr lvl="1"/>
            <a:r>
              <a:rPr lang="en-US" dirty="0" smtClean="0"/>
              <a:t>A task is complex or a “real” problem needs to be solved</a:t>
            </a:r>
          </a:p>
          <a:p>
            <a:pPr lvl="1"/>
            <a:r>
              <a:rPr lang="en-US" dirty="0" smtClean="0"/>
              <a:t>Creativity or higher-level reasoning is required</a:t>
            </a:r>
          </a:p>
          <a:p>
            <a:pPr lvl="1"/>
            <a:r>
              <a:rPr lang="en-US" dirty="0" smtClean="0"/>
              <a:t>Multiple perspectives are being studied</a:t>
            </a:r>
          </a:p>
          <a:p>
            <a:pPr lvl="1"/>
            <a:r>
              <a:rPr lang="en-US" dirty="0" smtClean="0"/>
              <a:t>There are obvious different tasks or responsibilities</a:t>
            </a:r>
          </a:p>
          <a:p>
            <a:pPr lvl="1"/>
            <a:r>
              <a:rPr lang="en-US" dirty="0" smtClean="0"/>
              <a:t>Positive interpersonal relationships is a goal of instruction or will aid in the learning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1459</TotalTime>
  <Words>825</Words>
  <Application>Microsoft Macintosh PowerPoint</Application>
  <PresentationFormat>On-screen Show (4:3)</PresentationFormat>
  <Paragraphs>86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Teaching in the Extended Block</vt:lpstr>
      <vt:lpstr>Questions</vt:lpstr>
      <vt:lpstr>The Longer Block</vt:lpstr>
      <vt:lpstr>Active Engagement</vt:lpstr>
      <vt:lpstr>Flow</vt:lpstr>
      <vt:lpstr>Constant Momentum</vt:lpstr>
      <vt:lpstr>Sample</vt:lpstr>
      <vt:lpstr>Question</vt:lpstr>
      <vt:lpstr>Cooperative vs Group Work</vt:lpstr>
      <vt:lpstr>Common Mistakes in Teaching in an Extended Block</vt:lpstr>
      <vt:lpstr>Thinking about a modular block</vt:lpstr>
      <vt:lpstr>Resources</vt:lpstr>
    </vt:vector>
  </TitlesOfParts>
  <Company>The Forman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in the Extended Block</dc:title>
  <dc:creator>Adam Man</dc:creator>
  <cp:lastModifiedBy>Adam Man</cp:lastModifiedBy>
  <cp:revision>2</cp:revision>
  <dcterms:created xsi:type="dcterms:W3CDTF">2010-06-07T18:53:15Z</dcterms:created>
  <dcterms:modified xsi:type="dcterms:W3CDTF">2010-06-08T19:12:22Z</dcterms:modified>
</cp:coreProperties>
</file>